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5"/>
  </p:sldMasterIdLst>
  <p:notesMasterIdLst>
    <p:notesMasterId r:id="rId26"/>
  </p:notesMasterIdLst>
  <p:handoutMasterIdLst>
    <p:handoutMasterId r:id="rId27"/>
  </p:handoutMasterIdLst>
  <p:sldIdLst>
    <p:sldId id="257" r:id="rId6"/>
    <p:sldId id="284" r:id="rId7"/>
    <p:sldId id="285" r:id="rId8"/>
    <p:sldId id="358" r:id="rId9"/>
    <p:sldId id="362" r:id="rId10"/>
    <p:sldId id="363" r:id="rId11"/>
    <p:sldId id="359" r:id="rId12"/>
    <p:sldId id="360" r:id="rId13"/>
    <p:sldId id="361" r:id="rId14"/>
    <p:sldId id="364" r:id="rId15"/>
    <p:sldId id="365" r:id="rId16"/>
    <p:sldId id="370" r:id="rId17"/>
    <p:sldId id="366" r:id="rId18"/>
    <p:sldId id="367" r:id="rId19"/>
    <p:sldId id="309" r:id="rId20"/>
    <p:sldId id="343" r:id="rId21"/>
    <p:sldId id="344" r:id="rId22"/>
    <p:sldId id="286" r:id="rId23"/>
    <p:sldId id="287" r:id="rId24"/>
    <p:sldId id="288" r:id="rId25"/>
  </p:sldIdLst>
  <p:sldSz cx="12192000" cy="6858000"/>
  <p:notesSz cx="7010400" cy="9296400"/>
  <p:custDataLst>
    <p:tags r:id="rId2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942092"/>
    <a:srgbClr val="FFFFFF"/>
    <a:srgbClr val="B3ADA3"/>
    <a:srgbClr val="63656A"/>
    <a:srgbClr val="162A46"/>
    <a:srgbClr val="0169A0"/>
    <a:srgbClr val="EF8F00"/>
    <a:srgbClr val="23B7D2"/>
    <a:srgbClr val="7396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1066"/>
    <p:restoredTop sz="87621"/>
  </p:normalViewPr>
  <p:slideViewPr>
    <p:cSldViewPr snapToGrid="0" snapToObjects="1">
      <p:cViewPr varScale="1">
        <p:scale>
          <a:sx n="101" d="100"/>
          <a:sy n="101" d="100"/>
        </p:scale>
        <p:origin x="224" y="7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91" d="100"/>
          <a:sy n="91" d="100"/>
        </p:scale>
        <p:origin x="3160" y="20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ags" Target="tags/tag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67A72C1-0D2A-41F5-8ED0-3D3DC9E977B9}" type="datetimeFigureOut">
              <a:rPr lang="en-US" smtClean="0"/>
              <a:t>1/4/22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4D1883E6-6D95-453C-9681-87383D5260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0643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6.png>
</file>

<file path=ppt/media/image17.jpeg>
</file>

<file path=ppt/media/image18.jp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DE8C108-AB7E-41F9-BE29-EE918610279B}" type="datetimeFigureOut">
              <a:rPr lang="en-US" smtClean="0"/>
              <a:pPr/>
              <a:t>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455AFA1-5136-4BEA-AE07-EA9BE39431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117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55AFA1-5136-4BEA-AE07-EA9BE39431F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1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304800"/>
            <a:ext cx="10668000" cy="19812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48000"/>
            <a:ext cx="8534400" cy="200678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rgbClr val="6365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744200" y="6096000"/>
            <a:ext cx="1447800" cy="762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3086100" y="5257800"/>
            <a:ext cx="6019800" cy="1295400"/>
          </a:xfrm>
        </p:spPr>
        <p:txBody>
          <a:bodyPr/>
          <a:lstStyle>
            <a:lvl1pPr marL="0" indent="0" algn="ctr">
              <a:buFontTx/>
              <a:buNone/>
              <a:defRPr kumimoji="0" lang="en-US" sz="2000" b="0" i="1" u="none" strike="noStrike" kern="1200" cap="none" spc="0" normalizeH="0" baseline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Myriad Pro" charset="0"/>
                <a:cs typeface="Myriad Pro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Graph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0"/>
          </p:nvPr>
        </p:nvSpPr>
        <p:spPr>
          <a:xfrm>
            <a:off x="76200" y="1600200"/>
            <a:ext cx="12039600" cy="5181600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+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j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600" err="1">
              <a:solidFill>
                <a:schemeClr val="tx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0BC839-0150-914F-98F6-F619A40FD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A92E3-E288-584E-8620-7905835C6792}" type="datetimeFigureOut">
              <a:rPr lang="en-US" smtClean="0"/>
              <a:t>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A00FEB-0211-5845-9755-909B58EDF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2D01CD-A71C-2943-A442-30ACCE71B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4374-0DC5-3142-B4C4-D844E453B7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288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304800"/>
            <a:ext cx="10668000" cy="1981200"/>
          </a:xfrm>
        </p:spPr>
        <p:txBody>
          <a:bodyPr anchor="ctr">
            <a:normAutofit/>
          </a:bodyPr>
          <a:lstStyle>
            <a:lvl1pPr algn="l">
              <a:defRPr lang="en-US" sz="5400" b="1" i="0" kern="1200" dirty="0" smtClean="0">
                <a:solidFill>
                  <a:schemeClr val="tx2"/>
                </a:solidFill>
                <a:latin typeface="+mn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48000"/>
            <a:ext cx="8534400" cy="2006781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rgbClr val="63656A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744200" y="6096000"/>
            <a:ext cx="1447800" cy="762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n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4602164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1pPr>
            <a:lvl2pPr>
              <a:defRPr>
                <a:solidFill>
                  <a:schemeClr val="tx2"/>
                </a:solidFill>
                <a:latin typeface="Myriad Pro" charset="0"/>
                <a:ea typeface="Myriad Pro" charset="0"/>
                <a:cs typeface="Myriad Pro" charset="0"/>
              </a:defRPr>
            </a:lvl2pPr>
            <a:lvl3pPr>
              <a:defRPr>
                <a:latin typeface="Myriad Pro" charset="0"/>
                <a:ea typeface="Myriad Pro" charset="0"/>
                <a:cs typeface="Myriad Pro" charset="0"/>
              </a:defRPr>
            </a:lvl3pPr>
            <a:lvl4pPr>
              <a:defRPr>
                <a:latin typeface="Myriad Pro" charset="0"/>
                <a:ea typeface="Myriad Pro" charset="0"/>
                <a:cs typeface="Myriad Pro" charset="0"/>
              </a:defRPr>
            </a:lvl4pPr>
            <a:lvl5pPr>
              <a:defRPr>
                <a:latin typeface="Myriad Pro" charset="0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332285" y="74646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g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j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52578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ouble Troub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334000" cy="4602164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248400" y="1524000"/>
            <a:ext cx="5334000" cy="4602164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bed Figur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+mn-lt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09600" y="1447799"/>
            <a:ext cx="5334000" cy="4678365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 sz="2400"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 sz="2000">
                <a:latin typeface="+mn-lt"/>
                <a:ea typeface="Myriad Pro" charset="0"/>
                <a:cs typeface="Myriad Pro" charset="0"/>
              </a:defRPr>
            </a:lvl3pPr>
            <a:lvl4pPr>
              <a:defRPr sz="1800">
                <a:latin typeface="+mn-lt"/>
                <a:ea typeface="Myriad Pro" charset="0"/>
                <a:cs typeface="Myriad Pro" charset="0"/>
              </a:defRPr>
            </a:lvl4pPr>
            <a:lvl5pPr>
              <a:defRPr sz="1800"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ouble Trouble Lar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257800" cy="525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248400" y="1524000"/>
            <a:ext cx="5334000" cy="525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Double Trouble Lar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 anchor="ctr">
            <a:noAutofit/>
          </a:bodyPr>
          <a:lstStyle>
            <a:lvl1pPr algn="l">
              <a:defRPr sz="4000" b="1" i="0">
                <a:solidFill>
                  <a:schemeClr val="tx2"/>
                </a:solidFill>
                <a:latin typeface="Myriad Pro Semibold" charset="0"/>
                <a:ea typeface="Myriad Pro Semibold" charset="0"/>
                <a:cs typeface="Myriad Pro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3733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09600" y="5334000"/>
            <a:ext cx="10972800" cy="144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6994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ouble Trouble Lar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err="1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76200"/>
            <a:ext cx="10972800" cy="51816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09600" y="5334000"/>
            <a:ext cx="10972800" cy="14478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+mn-lt"/>
                <a:ea typeface="Myriad Pro" charset="0"/>
                <a:cs typeface="Myriad Pro" charset="0"/>
              </a:defRPr>
            </a:lvl1pPr>
            <a:lvl2pPr>
              <a:defRPr>
                <a:solidFill>
                  <a:srgbClr val="0169A0"/>
                </a:solidFill>
                <a:latin typeface="+mn-lt"/>
                <a:ea typeface="Myriad Pro" charset="0"/>
                <a:cs typeface="Myriad Pro" charset="0"/>
              </a:defRPr>
            </a:lvl2pPr>
            <a:lvl3pPr>
              <a:defRPr>
                <a:latin typeface="+mn-lt"/>
                <a:ea typeface="Myriad Pro" charset="0"/>
                <a:cs typeface="Myriad Pro" charset="0"/>
              </a:defRPr>
            </a:lvl3pPr>
            <a:lvl4pPr>
              <a:defRPr>
                <a:latin typeface="+mn-lt"/>
                <a:ea typeface="Myriad Pro" charset="0"/>
                <a:cs typeface="Myriad Pro" charset="0"/>
              </a:defRPr>
            </a:lvl4pPr>
            <a:lvl5pPr>
              <a:defRPr>
                <a:latin typeface="+mn-lt"/>
                <a:ea typeface="Myriad Pro" charset="0"/>
                <a:cs typeface="Myriad Pr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7541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11582424" y="6400800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2F923FAA-E6BC-4A3B-B771-C476DAE0801B}" type="slidenum">
              <a:rPr lang="en-US" sz="1800" b="0" i="0" smtClean="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rPr>
              <a:pPr/>
              <a:t>‹#›</a:t>
            </a:fld>
            <a:endParaRPr lang="en-US" sz="1800" b="0" i="0">
              <a:solidFill>
                <a:schemeClr val="tx1"/>
              </a:solidFill>
              <a:latin typeface="Myriad Pro" charset="0"/>
              <a:ea typeface="Myriad Pro" charset="0"/>
              <a:cs typeface="Myriad Pro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7602F0-DFB7-4D40-A260-2EF23F639384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7" y="6400800"/>
            <a:ext cx="1815353" cy="39431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0" r:id="rId3"/>
    <p:sldLayoutId id="2147483666" r:id="rId4"/>
    <p:sldLayoutId id="2147483663" r:id="rId5"/>
    <p:sldLayoutId id="2147483667" r:id="rId6"/>
    <p:sldLayoutId id="2147483664" r:id="rId7"/>
    <p:sldLayoutId id="2147483668" r:id="rId8"/>
    <p:sldLayoutId id="2147483669" r:id="rId9"/>
    <p:sldLayoutId id="2147483661" r:id="rId10"/>
    <p:sldLayoutId id="2147483658" r:id="rId11"/>
    <p:sldLayoutId id="2147483662" r:id="rId12"/>
    <p:sldLayoutId id="2147483659" r:id="rId13"/>
    <p:sldLayoutId id="2147483660" r:id="rId14"/>
    <p:sldLayoutId id="2147483671" r:id="rId15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1" i="0" kern="1200">
          <a:solidFill>
            <a:schemeClr val="tx2"/>
          </a:solidFill>
          <a:latin typeface="+mj-lt"/>
          <a:ea typeface="Myriad Pro" charset="0"/>
          <a:cs typeface="Myriad Pro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0" i="0" kern="1200">
          <a:solidFill>
            <a:schemeClr val="tx1"/>
          </a:solidFill>
          <a:latin typeface="+mn-lt"/>
          <a:ea typeface="Myriad Pro" charset="0"/>
          <a:cs typeface="Myriad Pro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b="0" i="0" kern="1200">
          <a:solidFill>
            <a:schemeClr val="accent1"/>
          </a:solidFill>
          <a:latin typeface="+mn-lt"/>
          <a:ea typeface="Myriad Pro" charset="0"/>
          <a:cs typeface="Myriad Pro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0" i="0" kern="1200">
          <a:solidFill>
            <a:schemeClr val="accent2"/>
          </a:solidFill>
          <a:latin typeface="+mn-lt"/>
          <a:ea typeface="Myriad Pro" charset="0"/>
          <a:cs typeface="Myriad Pro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b="0" i="0" kern="1200">
          <a:solidFill>
            <a:schemeClr val="accent4"/>
          </a:solidFill>
          <a:latin typeface="+mn-lt"/>
          <a:ea typeface="Myriad Pro" charset="0"/>
          <a:cs typeface="Myriad Pro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b="0" i="0" kern="1200">
          <a:solidFill>
            <a:schemeClr val="accent3"/>
          </a:solidFill>
          <a:latin typeface="+mn-lt"/>
          <a:ea typeface="Myriad Pro" charset="0"/>
          <a:cs typeface="Myriad Pro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D128502-0ADA-B546-B5F6-56C132421B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Steven Swanson</a:t>
            </a:r>
          </a:p>
          <a:p>
            <a:r>
              <a:rPr lang="en-US" dirty="0"/>
              <a:t>CSE176e/276e</a:t>
            </a:r>
          </a:p>
          <a:p>
            <a:r>
              <a:rPr lang="en-US" dirty="0" err="1"/>
              <a:t>swanson@cs.ucsd.edu</a:t>
            </a:r>
            <a:endParaRPr lang="en-US" dirty="0"/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7D1669-F62B-AF4B-8AD8-0357DC61EA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329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ED5CC-D8F1-F349-A021-814F0B683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Quadcopters (and the Environment) are Imperfect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78A67-EDAC-B14C-AD5C-15769E7EC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4000"/>
            <a:ext cx="7353600" cy="460216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Motors are not perfect</a:t>
            </a:r>
          </a:p>
          <a:p>
            <a:pPr lvl="1"/>
            <a:r>
              <a:rPr lang="en-US" dirty="0"/>
              <a:t>Manufacturing differences</a:t>
            </a:r>
          </a:p>
          <a:p>
            <a:pPr lvl="1"/>
            <a:r>
              <a:rPr lang="en-US" dirty="0"/>
              <a:t>Electrical differences</a:t>
            </a:r>
          </a:p>
          <a:p>
            <a:pPr lvl="1"/>
            <a:r>
              <a:rPr lang="en-US" dirty="0"/>
              <a:t>Propeller imperfections</a:t>
            </a:r>
          </a:p>
          <a:p>
            <a:r>
              <a:rPr lang="en-US" dirty="0"/>
              <a:t>Air currents will move the quadcopter.</a:t>
            </a:r>
          </a:p>
          <a:p>
            <a:r>
              <a:rPr lang="en-US" dirty="0"/>
              <a:t>Turning on all motors the “same” amount</a:t>
            </a:r>
          </a:p>
          <a:p>
            <a:pPr lvl="1"/>
            <a:r>
              <a:rPr lang="en-US" dirty="0"/>
              <a:t>Leads to imbalanced torque and uneven thrust.</a:t>
            </a:r>
          </a:p>
          <a:p>
            <a:pPr lvl="1"/>
            <a:r>
              <a:rPr lang="en-US" dirty="0"/>
              <a:t>A crash is inevitable</a:t>
            </a:r>
          </a:p>
          <a:p>
            <a:pPr lvl="1"/>
            <a:r>
              <a:rPr lang="en-US" dirty="0"/>
              <a:t>This is “open loop” control</a:t>
            </a:r>
          </a:p>
        </p:txBody>
      </p:sp>
    </p:spTree>
    <p:extLst>
      <p:ext uri="{BB962C8B-B14F-4D97-AF65-F5344CB8AC3E}">
        <p14:creationId xmlns:p14="http://schemas.microsoft.com/office/powerpoint/2010/main" val="3905868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6F6BB-ADFF-C347-89F4-C979A632F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 the Loop for Controlled, Stable Flight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EECE2-B711-9D43-8381-92DD2A679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4000"/>
            <a:ext cx="7742400" cy="460216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Quadcopters sense the orientation</a:t>
            </a:r>
          </a:p>
          <a:p>
            <a:pPr lvl="1"/>
            <a:r>
              <a:rPr lang="en-US" dirty="0"/>
              <a:t>IMU – Inertial Measurement Unit</a:t>
            </a:r>
          </a:p>
          <a:p>
            <a:pPr lvl="1"/>
            <a:r>
              <a:rPr lang="en-US" dirty="0"/>
              <a:t>Measures pitch, roll, and yaw</a:t>
            </a:r>
          </a:p>
          <a:p>
            <a:r>
              <a:rPr lang="en-US" dirty="0"/>
              <a:t>The flight computer, adjusts motor outputs to achieve a target orientation</a:t>
            </a:r>
          </a:p>
          <a:p>
            <a:pPr lvl="1"/>
            <a:r>
              <a:rPr lang="en-US" dirty="0"/>
              <a:t>Level – stationary flight</a:t>
            </a:r>
          </a:p>
          <a:p>
            <a:pPr lvl="1"/>
            <a:r>
              <a:rPr lang="en-US" dirty="0"/>
              <a:t>Pitched forward – fly forward</a:t>
            </a:r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The target can be set via a remote to control flight.</a:t>
            </a:r>
          </a:p>
        </p:txBody>
      </p:sp>
    </p:spTree>
    <p:extLst>
      <p:ext uri="{BB962C8B-B14F-4D97-AF65-F5344CB8AC3E}">
        <p14:creationId xmlns:p14="http://schemas.microsoft.com/office/powerpoint/2010/main" val="1977820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4AF15-C2C6-DB47-B07C-706955EBE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</p:spPr>
        <p:txBody>
          <a:bodyPr/>
          <a:lstStyle/>
          <a:p>
            <a:r>
              <a:rPr lang="en-US" dirty="0"/>
              <a:t>Open vs. Closed Loop Control</a:t>
            </a:r>
          </a:p>
        </p:txBody>
      </p:sp>
      <p:pic>
        <p:nvPicPr>
          <p:cNvPr id="4" name="Open and closed loop demo.mp4" descr="Open and closed loop demo.mp4">
            <a:hlinkClick r:id="" action="ppaction://media"/>
            <a:extLst>
              <a:ext uri="{FF2B5EF4-FFF2-40B4-BE49-F238E27FC236}">
                <a16:creationId xmlns:a16="http://schemas.microsoft.com/office/drawing/2014/main" id="{165663A3-802E-D742-8C25-ECF4D6608A8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2400" y="1524000"/>
            <a:ext cx="9347200" cy="5257800"/>
          </a:xfrm>
        </p:spPr>
      </p:pic>
    </p:spTree>
    <p:extLst>
      <p:ext uri="{BB962C8B-B14F-4D97-AF65-F5344CB8AC3E}">
        <p14:creationId xmlns:p14="http://schemas.microsoft.com/office/powerpoint/2010/main" val="310406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76B08-F199-7F4C-80F0-2AD9C5878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Summary: Flight Requirements and Our Labs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F6F58F-1467-7A4B-8730-4FF5C9C936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0822584"/>
              </p:ext>
            </p:extLst>
          </p:nvPr>
        </p:nvGraphicFramePr>
        <p:xfrm>
          <a:off x="609600" y="1121328"/>
          <a:ext cx="8996126" cy="57366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1275">
                  <a:extLst>
                    <a:ext uri="{9D8B030D-6E8A-4147-A177-3AD203B41FA5}">
                      <a16:colId xmlns:a16="http://schemas.microsoft.com/office/drawing/2014/main" val="4173650350"/>
                    </a:ext>
                  </a:extLst>
                </a:gridCol>
                <a:gridCol w="2251617">
                  <a:extLst>
                    <a:ext uri="{9D8B030D-6E8A-4147-A177-3AD203B41FA5}">
                      <a16:colId xmlns:a16="http://schemas.microsoft.com/office/drawing/2014/main" val="969604194"/>
                    </a:ext>
                  </a:extLst>
                </a:gridCol>
                <a:gridCol w="2251617">
                  <a:extLst>
                    <a:ext uri="{9D8B030D-6E8A-4147-A177-3AD203B41FA5}">
                      <a16:colId xmlns:a16="http://schemas.microsoft.com/office/drawing/2014/main" val="2047473145"/>
                    </a:ext>
                  </a:extLst>
                </a:gridCol>
                <a:gridCol w="2251617">
                  <a:extLst>
                    <a:ext uri="{9D8B030D-6E8A-4147-A177-3AD203B41FA5}">
                      <a16:colId xmlns:a16="http://schemas.microsoft.com/office/drawing/2014/main" val="2297382596"/>
                    </a:ext>
                  </a:extLst>
                </a:gridCol>
              </a:tblGrid>
              <a:tr h="407594">
                <a:tc>
                  <a:txBody>
                    <a:bodyPr/>
                    <a:lstStyle/>
                    <a:p>
                      <a:r>
                        <a:rPr lang="en-US" sz="1600" dirty="0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Hardware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Software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Manufacturing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792580"/>
                  </a:ext>
                </a:extLst>
              </a:tr>
              <a:tr h="770519">
                <a:tc>
                  <a:txBody>
                    <a:bodyPr/>
                    <a:lstStyle/>
                    <a:p>
                      <a:r>
                        <a:rPr lang="en-US" sz="1600" dirty="0"/>
                        <a:t>Driving the motors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Motors, battery, airframe, etc.</a:t>
                      </a:r>
                    </a:p>
                    <a:p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Building The Quadcopter Schematic</a:t>
                      </a:r>
                    </a:p>
                    <a:p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Laying Out The 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Analog pin output</a:t>
                      </a:r>
                    </a:p>
                    <a:p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Programming The Hardware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i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100918"/>
                  </a:ext>
                </a:extLst>
              </a:tr>
              <a:tr h="9045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Providing a target orientation (via the remote)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 radio, a remote control</a:t>
                      </a:r>
                    </a:p>
                    <a:p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Building The Quadcopter Schematic</a:t>
                      </a:r>
                    </a:p>
                    <a:p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Laying Out The 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Communication protocol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Programming The Hardware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952491"/>
                  </a:ext>
                </a:extLst>
              </a:tr>
              <a:tr h="9045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Sensing the quadcopter’s orientation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 IMU</a:t>
                      </a:r>
                    </a:p>
                    <a:p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Building The Quadcopter Schematic</a:t>
                      </a:r>
                    </a:p>
                    <a:p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Laying Out The 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Filter out noise, a little math</a:t>
                      </a:r>
                    </a:p>
                    <a:p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Sensing and Filtering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i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118781"/>
                  </a:ext>
                </a:extLst>
              </a:tr>
              <a:tr h="6365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Adjusting motor output to achieve the target orientation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 clever control algorithm</a:t>
                      </a:r>
                    </a:p>
                    <a:p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Implementing PID</a:t>
                      </a:r>
                      <a:endParaRPr lang="en-US" sz="1600" i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i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6986333"/>
                  </a:ext>
                </a:extLst>
              </a:tr>
              <a:tr h="5695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Stable flight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 lot of tuning</a:t>
                      </a:r>
                    </a:p>
                    <a:p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Flight</a:t>
                      </a:r>
                      <a:endParaRPr lang="en-US" sz="1600" i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i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0795402"/>
                  </a:ext>
                </a:extLst>
              </a:tr>
              <a:tr h="8375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Assembled quadcopter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i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0" dirty="0">
                          <a:solidFill>
                            <a:schemeClr val="tx1"/>
                          </a:solidFill>
                        </a:rPr>
                        <a:t>Tape-out, Assembly, and Bring-up</a:t>
                      </a:r>
                    </a:p>
                    <a:p>
                      <a:r>
                        <a:rPr lang="en-US" sz="1200" i="1" dirty="0">
                          <a:solidFill>
                            <a:schemeClr val="tx2"/>
                          </a:solidFill>
                        </a:rPr>
                        <a:t>PCB Assembly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201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6457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63F06-E694-8349-915B-AD57ABF4F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AC0E58-4241-2D41-AE3B-CA48133F68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23" y="1353274"/>
            <a:ext cx="6890531" cy="46021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77CFFE-0D6C-8648-B1E6-B33800E67BF5}"/>
              </a:ext>
            </a:extLst>
          </p:cNvPr>
          <p:cNvSpPr txBox="1"/>
          <p:nvPr/>
        </p:nvSpPr>
        <p:spPr>
          <a:xfrm>
            <a:off x="1411705" y="1483890"/>
            <a:ext cx="86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C1854C-00F3-A244-B7AF-0F23FCFC3155}"/>
              </a:ext>
            </a:extLst>
          </p:cNvPr>
          <p:cNvSpPr txBox="1"/>
          <p:nvPr/>
        </p:nvSpPr>
        <p:spPr>
          <a:xfrm>
            <a:off x="4032292" y="2663209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3066B-5F23-4042-BC3E-112BC1ABFE42}"/>
              </a:ext>
            </a:extLst>
          </p:cNvPr>
          <p:cNvSpPr txBox="1"/>
          <p:nvPr/>
        </p:nvSpPr>
        <p:spPr>
          <a:xfrm>
            <a:off x="2883291" y="5167359"/>
            <a:ext cx="2298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Flight control software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C6FBDD-7790-394F-AE3F-A41A23A4CDE5}"/>
              </a:ext>
            </a:extLst>
          </p:cNvPr>
          <p:cNvSpPr txBox="1"/>
          <p:nvPr/>
        </p:nvSpPr>
        <p:spPr>
          <a:xfrm>
            <a:off x="6474722" y="318389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Radio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52E5FBC-D46B-B840-9662-0173BC597897}"/>
              </a:ext>
            </a:extLst>
          </p:cNvPr>
          <p:cNvCxnSpPr>
            <a:cxnSpLocks/>
          </p:cNvCxnSpPr>
          <p:nvPr/>
        </p:nvCxnSpPr>
        <p:spPr>
          <a:xfrm>
            <a:off x="2050389" y="1853222"/>
            <a:ext cx="832902" cy="96429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1FD6E0-2C8E-E34D-88E8-D5607B143E59}"/>
              </a:ext>
            </a:extLst>
          </p:cNvPr>
          <p:cNvCxnSpPr>
            <a:cxnSpLocks/>
          </p:cNvCxnSpPr>
          <p:nvPr/>
        </p:nvCxnSpPr>
        <p:spPr>
          <a:xfrm>
            <a:off x="2050389" y="1853222"/>
            <a:ext cx="378000" cy="2598452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BCF1644-626A-464E-8E5B-119EB082C52B}"/>
              </a:ext>
            </a:extLst>
          </p:cNvPr>
          <p:cNvCxnSpPr>
            <a:cxnSpLocks/>
          </p:cNvCxnSpPr>
          <p:nvPr/>
        </p:nvCxnSpPr>
        <p:spPr>
          <a:xfrm>
            <a:off x="2050389" y="1853222"/>
            <a:ext cx="3259342" cy="1028347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7ED4B96-4022-124D-9746-A87BA5CF0CA2}"/>
              </a:ext>
            </a:extLst>
          </p:cNvPr>
          <p:cNvCxnSpPr>
            <a:cxnSpLocks/>
          </p:cNvCxnSpPr>
          <p:nvPr/>
        </p:nvCxnSpPr>
        <p:spPr>
          <a:xfrm>
            <a:off x="2050389" y="1853222"/>
            <a:ext cx="3387600" cy="2769178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DDF5D2D-FE0B-E645-B738-50289E0DFCC9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4080905" y="3032541"/>
            <a:ext cx="244897" cy="79420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BFA5731-D840-784C-AF05-90618638044E}"/>
              </a:ext>
            </a:extLst>
          </p:cNvPr>
          <p:cNvCxnSpPr>
            <a:cxnSpLocks/>
          </p:cNvCxnSpPr>
          <p:nvPr/>
        </p:nvCxnSpPr>
        <p:spPr>
          <a:xfrm flipH="1">
            <a:off x="4514247" y="3553225"/>
            <a:ext cx="2137150" cy="424493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CD5836A-ADB9-DB42-A2A8-731DE6B4743F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4032292" y="3977718"/>
            <a:ext cx="121696" cy="1189641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 descr="A picture containing floor, table, indoor, wooden&#10;&#10;Description automatically generated">
            <a:extLst>
              <a:ext uri="{FF2B5EF4-FFF2-40B4-BE49-F238E27FC236}">
                <a16:creationId xmlns:a16="http://schemas.microsoft.com/office/drawing/2014/main" id="{2AA7BC64-EAB8-374F-963B-9566EF16A6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33" b="19138"/>
          <a:stretch/>
        </p:blipFill>
        <p:spPr>
          <a:xfrm>
            <a:off x="5887593" y="79381"/>
            <a:ext cx="5538448" cy="2288014"/>
          </a:xfrm>
          <a:prstGeom prst="rect">
            <a:avLst/>
          </a:prstGeom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CB7F39F-84A2-B141-97DD-2E9E7012BA53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6833154" y="1305149"/>
            <a:ext cx="1420158" cy="187874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EEE0906D-0462-DE45-ACE3-375519AFAD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229" y="4422802"/>
            <a:ext cx="4293326" cy="2379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123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Hardware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97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398" y="2112362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007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5484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4CB6D11C-7236-5449-B664-116DC8D9D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3" t="26170" r="27938" b="26665"/>
          <a:stretch/>
        </p:blipFill>
        <p:spPr>
          <a:xfrm rot="5400000">
            <a:off x="1166901" y="1983004"/>
            <a:ext cx="4610058" cy="39612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Hardware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297" y="1636438"/>
            <a:ext cx="4113927" cy="450101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600407" y="1838699"/>
            <a:ext cx="5896849" cy="2375257"/>
            <a:chOff x="1076406" y="1838698"/>
            <a:chExt cx="5896849" cy="2375257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76406" y="1838698"/>
              <a:ext cx="1601534" cy="1875345"/>
            </a:xfrm>
            <a:prstGeom prst="rect">
              <a:avLst/>
            </a:prstGeom>
            <a:noFill/>
            <a:ln w="38100" cmpd="sng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491329" y="2491135"/>
            <a:ext cx="8620279" cy="3119443"/>
            <a:chOff x="-21383" y="2491134"/>
            <a:chExt cx="8620279" cy="3119443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844799" y="2491134"/>
              <a:ext cx="1026691" cy="853907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-21383" y="2491134"/>
              <a:ext cx="1109079" cy="854677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9437" y="4691049"/>
              <a:ext cx="944742" cy="919528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926748" y="4811132"/>
              <a:ext cx="944742" cy="799445"/>
            </a:xfrm>
            <a:prstGeom prst="rect">
              <a:avLst/>
            </a:prstGeom>
            <a:noFill/>
            <a:ln w="381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930400" y="4041839"/>
            <a:ext cx="7349368" cy="597423"/>
            <a:chOff x="417689" y="4041839"/>
            <a:chExt cx="7349368" cy="597423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17689" y="4255774"/>
              <a:ext cx="943065" cy="383488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015626" y="3714044"/>
            <a:ext cx="5562279" cy="1563561"/>
            <a:chOff x="1491625" y="3714043"/>
            <a:chExt cx="5562279" cy="1563561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 flipV="1">
              <a:off x="1491625" y="3714043"/>
              <a:ext cx="792085" cy="679244"/>
            </a:xfrm>
            <a:prstGeom prst="rect">
              <a:avLst/>
            </a:prstGeom>
            <a:noFill/>
            <a:ln w="38100" cmpd="sng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753777" y="2500583"/>
            <a:ext cx="6060509" cy="1755192"/>
            <a:chOff x="241066" y="2500583"/>
            <a:chExt cx="6060509" cy="1755192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41066" y="3345043"/>
              <a:ext cx="726924" cy="910732"/>
            </a:xfrm>
            <a:prstGeom prst="rect">
              <a:avLst/>
            </a:prstGeom>
            <a:noFill/>
            <a:ln w="38100" cmpd="sng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8608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Computer: ATmega128RFA1 microcontroller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Arduino compatible</a:t>
            </a:r>
          </a:p>
          <a:p>
            <a:r>
              <a:rPr lang="en-US" dirty="0"/>
              <a:t>16Mhz clock</a:t>
            </a:r>
          </a:p>
          <a:p>
            <a:r>
              <a:rPr lang="en-US" dirty="0"/>
              <a:t>128KB Flash	</a:t>
            </a:r>
          </a:p>
          <a:p>
            <a:r>
              <a:rPr lang="en-US" dirty="0"/>
              <a:t>16KB SRAM</a:t>
            </a:r>
          </a:p>
          <a:p>
            <a:r>
              <a:rPr lang="en-US" dirty="0"/>
              <a:t>4096B EEPROM</a:t>
            </a:r>
          </a:p>
          <a:p>
            <a:r>
              <a:rPr lang="en-US" dirty="0"/>
              <a:t>2.4GHz radio</a:t>
            </a:r>
          </a:p>
        </p:txBody>
      </p:sp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EB5BF7EC-4E9E-384C-B425-B8998F9A94C0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 rotWithShape="1">
          <a:blip r:embed="rId2"/>
          <a:srcRect l="44869" t="29264" r="20725" b="33451"/>
          <a:stretch/>
        </p:blipFill>
        <p:spPr>
          <a:xfrm>
            <a:off x="6096000" y="2041699"/>
            <a:ext cx="4673723" cy="356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629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Inertial Measurement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STMicro</a:t>
            </a:r>
            <a:r>
              <a:rPr lang="en-US" dirty="0"/>
              <a:t> LSM9DS1 </a:t>
            </a:r>
          </a:p>
          <a:p>
            <a:r>
              <a:rPr lang="en-US" dirty="0"/>
              <a:t>9-axis sensor</a:t>
            </a:r>
          </a:p>
          <a:p>
            <a:pPr lvl="1"/>
            <a:r>
              <a:rPr lang="en-US" dirty="0"/>
              <a:t>3-axis accelerometer</a:t>
            </a:r>
          </a:p>
          <a:p>
            <a:pPr lvl="1"/>
            <a:r>
              <a:rPr lang="en-US" dirty="0"/>
              <a:t>3-axis magnetometer</a:t>
            </a:r>
          </a:p>
          <a:p>
            <a:pPr lvl="1"/>
            <a:r>
              <a:rPr lang="en-US" dirty="0"/>
              <a:t>3-axis gyroscope</a:t>
            </a:r>
          </a:p>
          <a:p>
            <a:r>
              <a:rPr lang="en-US" dirty="0"/>
              <a:t>I2C interface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B7C4129-BC12-CC47-BD53-8A5ACE22A659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 rotWithShape="1">
          <a:blip r:embed="rId3"/>
          <a:srcRect l="36122" t="33036" r="39184" b="39500"/>
          <a:stretch/>
        </p:blipFill>
        <p:spPr>
          <a:xfrm>
            <a:off x="6868886" y="2194069"/>
            <a:ext cx="3907972" cy="32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4115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Lithium Polymer Battery</a:t>
            </a:r>
          </a:p>
          <a:p>
            <a:pPr lvl="1"/>
            <a:r>
              <a:rPr lang="en-US" dirty="0"/>
              <a:t>370-600 </a:t>
            </a:r>
            <a:r>
              <a:rPr lang="en-US" dirty="0" err="1"/>
              <a:t>mAh</a:t>
            </a:r>
            <a:endParaRPr lang="en-US" dirty="0"/>
          </a:p>
          <a:p>
            <a:pPr lvl="1"/>
            <a:r>
              <a:rPr lang="en-US" dirty="0"/>
              <a:t>Max Current: 9.25 Amps (a lot!)</a:t>
            </a:r>
          </a:p>
          <a:p>
            <a:pPr lvl="1"/>
            <a:r>
              <a:rPr lang="en-US" dirty="0"/>
              <a:t>Nominal voltage: 3.7-4.2V</a:t>
            </a:r>
          </a:p>
          <a:p>
            <a:pPr lvl="1"/>
            <a:r>
              <a:rPr lang="en-US" dirty="0"/>
              <a:t>Powers the motors directly</a:t>
            </a:r>
          </a:p>
          <a:p>
            <a:r>
              <a:rPr lang="en-US" dirty="0"/>
              <a:t>3.3V low dropout (LDO) voltage regulator</a:t>
            </a:r>
          </a:p>
          <a:p>
            <a:pPr lvl="1"/>
            <a:r>
              <a:rPr lang="en-US" dirty="0"/>
              <a:t>Powers the microcontroller and the IMU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FF58ED7-16B9-9D4F-8B68-A39D02C500DE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6248400" y="2002224"/>
            <a:ext cx="5334000" cy="364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586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56" y="168564"/>
            <a:ext cx="3990193" cy="29581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7731" y="700272"/>
            <a:ext cx="3810000" cy="2133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r="24565"/>
          <a:stretch/>
        </p:blipFill>
        <p:spPr>
          <a:xfrm>
            <a:off x="6860688" y="3909270"/>
            <a:ext cx="2874086" cy="2133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669" y="3963699"/>
            <a:ext cx="2635804" cy="1872808"/>
          </a:xfrm>
          <a:prstGeom prst="rect">
            <a:avLst/>
          </a:prstGeom>
        </p:spPr>
      </p:pic>
      <p:pic>
        <p:nvPicPr>
          <p:cNvPr id="9" name="Picture 8" descr="A yellow tennis shoes&#10;&#10;Description automatically generated">
            <a:extLst>
              <a:ext uri="{FF2B5EF4-FFF2-40B4-BE49-F238E27FC236}">
                <a16:creationId xmlns:a16="http://schemas.microsoft.com/office/drawing/2014/main" id="{A58E5308-863A-CB43-80EF-5E634AD44CA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471" t="28649" r="20868" b="20901"/>
          <a:stretch/>
        </p:blipFill>
        <p:spPr>
          <a:xfrm>
            <a:off x="4243451" y="623726"/>
            <a:ext cx="3862878" cy="2286693"/>
          </a:xfrm>
          <a:prstGeom prst="rect">
            <a:avLst/>
          </a:prstGeom>
        </p:spPr>
      </p:pic>
      <p:pic>
        <p:nvPicPr>
          <p:cNvPr id="5" name="Picture 4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88ACDD88-C06A-F541-85D2-9014745C64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122" y="3854842"/>
            <a:ext cx="3357491" cy="224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23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Motors and Props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DC brushed motors</a:t>
            </a:r>
          </a:p>
          <a:p>
            <a:r>
              <a:rPr lang="en-US" dirty="0"/>
              <a:t>Max current: ~2 Amps</a:t>
            </a:r>
          </a:p>
          <a:p>
            <a:r>
              <a:rPr lang="en-US" dirty="0"/>
              <a:t>Plenty of power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6D76A12-6C51-3144-82C8-21E0080B3E41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4982641" y="1428206"/>
            <a:ext cx="6184106" cy="371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28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Multirotor</a:t>
            </a:r>
            <a:r>
              <a:rPr lang="en-US" dirty="0"/>
              <a:t> Aircraft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r>
              <a:rPr lang="en-US" sz="2400" dirty="0"/>
              <a:t>Airframe</a:t>
            </a:r>
          </a:p>
          <a:p>
            <a:pPr lvl="1"/>
            <a:r>
              <a:rPr lang="en-US" sz="2000" dirty="0"/>
              <a:t>Structural support</a:t>
            </a:r>
          </a:p>
          <a:p>
            <a:pPr lvl="1"/>
            <a:r>
              <a:rPr lang="en-US" sz="2000" dirty="0"/>
              <a:t>Plastic, aluminum, wood, or PCB (fiberglass)</a:t>
            </a:r>
          </a:p>
          <a:p>
            <a:r>
              <a:rPr lang="en-US" sz="2400" dirty="0"/>
              <a:t>Motors</a:t>
            </a:r>
          </a:p>
          <a:p>
            <a:pPr lvl="1"/>
            <a:r>
              <a:rPr lang="en-US" sz="2000" dirty="0"/>
              <a:t>Lift, movement, and control</a:t>
            </a:r>
          </a:p>
          <a:p>
            <a:pPr lvl="1"/>
            <a:r>
              <a:rPr lang="en-US" sz="2000" dirty="0"/>
              <a:t>Brushed DC motors for small craft</a:t>
            </a:r>
          </a:p>
          <a:p>
            <a:pPr lvl="1"/>
            <a:r>
              <a:rPr lang="en-US" sz="2000" dirty="0"/>
              <a:t>Brushless brushless DC motors for large craft.</a:t>
            </a:r>
          </a:p>
          <a:p>
            <a:r>
              <a:rPr lang="en-US" sz="2400" dirty="0"/>
              <a:t>Inertial Measurement Unit (IMU) </a:t>
            </a:r>
          </a:p>
          <a:p>
            <a:pPr lvl="1"/>
            <a:r>
              <a:rPr lang="en-US" sz="2000" dirty="0"/>
              <a:t>Sensing the aircraft’s orientation and movement</a:t>
            </a:r>
          </a:p>
          <a:p>
            <a:pPr lvl="1"/>
            <a:r>
              <a:rPr lang="en-US" sz="2000" dirty="0"/>
              <a:t>Gyroscopes and accelerometers.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70ABFE-4739-7045-8470-9EE2D2351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8674" y="0"/>
            <a:ext cx="4293326" cy="2379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628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>
            <a:normAutofit lnSpcReduction="10000"/>
          </a:bodyPr>
          <a:lstStyle/>
          <a:p>
            <a:r>
              <a:rPr lang="en-US" sz="2400" dirty="0"/>
              <a:t>Computing resources (microcontroller/processor)</a:t>
            </a:r>
          </a:p>
          <a:p>
            <a:pPr lvl="1"/>
            <a:r>
              <a:rPr lang="en-US" sz="2000" dirty="0"/>
              <a:t>To run the flight control software</a:t>
            </a:r>
          </a:p>
          <a:p>
            <a:pPr lvl="1"/>
            <a:r>
              <a:rPr lang="en-US" sz="2000" dirty="0"/>
              <a:t>Manage communication</a:t>
            </a:r>
          </a:p>
          <a:p>
            <a:r>
              <a:rPr lang="en-US" sz="2400" dirty="0"/>
              <a:t>Flight control software</a:t>
            </a:r>
          </a:p>
          <a:p>
            <a:pPr lvl="1"/>
            <a:r>
              <a:rPr lang="en-US" sz="2000" dirty="0"/>
              <a:t>Provides stability using the IMU and motors</a:t>
            </a:r>
          </a:p>
          <a:p>
            <a:pPr lvl="1"/>
            <a:r>
              <a:rPr lang="en-US" sz="2000" dirty="0"/>
              <a:t>Converts pilot commands to motor outputs</a:t>
            </a:r>
          </a:p>
          <a:p>
            <a:r>
              <a:rPr lang="en-US" sz="2400" dirty="0"/>
              <a:t>Radio</a:t>
            </a:r>
          </a:p>
          <a:p>
            <a:pPr lvl="1"/>
            <a:r>
              <a:rPr lang="en-US" sz="2000" dirty="0"/>
              <a:t>For receiving command</a:t>
            </a:r>
          </a:p>
          <a:p>
            <a:pPr lvl="1"/>
            <a:r>
              <a:rPr lang="en-US" sz="2000" dirty="0"/>
              <a:t>Returning telemetry.</a:t>
            </a:r>
          </a:p>
          <a:p>
            <a:r>
              <a:rPr lang="en-US" sz="2400" dirty="0"/>
              <a:t>Power supply </a:t>
            </a:r>
          </a:p>
          <a:p>
            <a:pPr lvl="1"/>
            <a:r>
              <a:rPr lang="en-US" sz="2000" dirty="0"/>
              <a:t>Lots of power for the motors</a:t>
            </a:r>
          </a:p>
          <a:p>
            <a:pPr lvl="1"/>
            <a:r>
              <a:rPr lang="en-US" sz="2000" dirty="0"/>
              <a:t>Carefully regulated power for the IMU and micro controller.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Multirotor Aircraft Components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D70CE7-A3F2-B14C-A865-9A9DFAC42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8674" y="0"/>
            <a:ext cx="4293326" cy="2379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094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5600" dirty="0"/>
              <a:t>Principle Axes of an Aircraft</a:t>
            </a:r>
            <a:endParaRPr sz="5600" dirty="0"/>
          </a:p>
        </p:txBody>
      </p:sp>
      <p:sp>
        <p:nvSpPr>
          <p:cNvPr id="56" name="Shape 56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2500" dirty="0"/>
              <a:t>Pitch – leaning front or back</a:t>
            </a:r>
          </a:p>
          <a:p>
            <a:pPr lvl="0">
              <a:defRPr sz="1800"/>
            </a:pPr>
            <a:r>
              <a:rPr lang="en-US" sz="2500" dirty="0"/>
              <a:t>Roll  -- leaning side to side</a:t>
            </a:r>
          </a:p>
          <a:p>
            <a:pPr lvl="0">
              <a:defRPr sz="1800"/>
            </a:pPr>
            <a:r>
              <a:rPr lang="en-US" sz="2500" dirty="0"/>
              <a:t>Yaw – rotating </a:t>
            </a:r>
          </a:p>
          <a:p>
            <a:pPr lvl="0">
              <a:defRPr sz="1800"/>
            </a:pPr>
            <a:endParaRPr sz="25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FC62BDA-9360-4E4F-811F-2659B5B42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7229" y="2089769"/>
            <a:ext cx="5901570" cy="4436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3281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7A02E-B7C0-3049-A16A-581CFC5E9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Configurations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E696F-EFFF-2D41-810E-C80F33E74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“multirotor” is more accurate that “quadcopter”</a:t>
            </a:r>
          </a:p>
          <a:p>
            <a:r>
              <a:rPr lang="en-US" dirty="0"/>
              <a:t>There are always an even number of motors</a:t>
            </a:r>
          </a:p>
          <a:p>
            <a:pPr lvl="1"/>
            <a:r>
              <a:rPr lang="en-US" dirty="0"/>
              <a:t>Half spin clockwise</a:t>
            </a:r>
          </a:p>
          <a:p>
            <a:pPr lvl="1"/>
            <a:r>
              <a:rPr lang="en-US" dirty="0"/>
              <a:t>Half spin counter-clockwise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914C76-3AD5-EE4E-993C-CC28BCB4F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97" y="3677712"/>
            <a:ext cx="2687238" cy="27060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B2B7BE-2CC5-D949-B8EF-4163A4D9A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057" y="3808990"/>
            <a:ext cx="2614913" cy="25747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226023-151B-D345-A44C-5B46FCDC3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9970" y="3677712"/>
            <a:ext cx="2912169" cy="295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56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Pitch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Pitch forward</a:t>
            </a:r>
          </a:p>
          <a:p>
            <a:pPr lvl="1"/>
            <a:r>
              <a:rPr lang="en-US" dirty="0"/>
              <a:t>More thrust to the rear</a:t>
            </a:r>
          </a:p>
          <a:p>
            <a:pPr lvl="1"/>
            <a:r>
              <a:rPr lang="en-US" dirty="0"/>
              <a:t>Less to the front</a:t>
            </a:r>
          </a:p>
          <a:p>
            <a:pPr lvl="1"/>
            <a:r>
              <a:rPr lang="en-US" dirty="0"/>
              <a:t>Quad moves forward</a:t>
            </a:r>
          </a:p>
          <a:p>
            <a:r>
              <a:rPr lang="en-US" dirty="0"/>
              <a:t>Pitch backward</a:t>
            </a:r>
          </a:p>
          <a:p>
            <a:pPr lvl="1"/>
            <a:r>
              <a:rPr lang="en-US" dirty="0"/>
              <a:t>Less thrust to the rear</a:t>
            </a:r>
          </a:p>
          <a:p>
            <a:pPr lvl="1"/>
            <a:r>
              <a:rPr lang="en-US" dirty="0"/>
              <a:t>More to the back</a:t>
            </a:r>
          </a:p>
          <a:p>
            <a:pPr lvl="1"/>
            <a:r>
              <a:rPr lang="en-US" dirty="0"/>
              <a:t>Quad moves backward</a:t>
            </a:r>
          </a:p>
          <a:p>
            <a:r>
              <a:rPr lang="en-US" dirty="0"/>
              <a:t>Net torque is constant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8CCE58-1F07-BD42-8E85-272AA91C8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8747" y="404934"/>
            <a:ext cx="5857254" cy="584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785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Roll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Pitch Left</a:t>
            </a:r>
          </a:p>
          <a:p>
            <a:pPr lvl="1"/>
            <a:r>
              <a:rPr lang="en-US" dirty="0"/>
              <a:t>More thrust to the right motor</a:t>
            </a:r>
          </a:p>
          <a:p>
            <a:pPr lvl="1"/>
            <a:r>
              <a:rPr lang="en-US" dirty="0"/>
              <a:t>Less to the left</a:t>
            </a:r>
          </a:p>
          <a:p>
            <a:pPr lvl="1"/>
            <a:r>
              <a:rPr lang="en-US" dirty="0"/>
              <a:t>Quad moves to the left</a:t>
            </a:r>
          </a:p>
          <a:p>
            <a:r>
              <a:rPr lang="en-US" dirty="0"/>
              <a:t>Pitch Right</a:t>
            </a:r>
          </a:p>
          <a:p>
            <a:pPr lvl="1"/>
            <a:r>
              <a:rPr lang="en-US" dirty="0"/>
              <a:t>More thrust to the left motor</a:t>
            </a:r>
          </a:p>
          <a:p>
            <a:pPr lvl="1"/>
            <a:r>
              <a:rPr lang="en-US" dirty="0"/>
              <a:t>Less to the Right</a:t>
            </a:r>
          </a:p>
          <a:p>
            <a:pPr lvl="1"/>
            <a:r>
              <a:rPr lang="en-US" dirty="0"/>
              <a:t>Quad moves to the right</a:t>
            </a:r>
          </a:p>
          <a:p>
            <a:r>
              <a:rPr lang="en-US" dirty="0"/>
              <a:t>Net torque is constant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BE1CF2-9729-764F-9690-19FB40D48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8747" y="404934"/>
            <a:ext cx="5857254" cy="584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50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Yaw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Rotate CCW</a:t>
            </a:r>
          </a:p>
          <a:p>
            <a:pPr lvl="1"/>
            <a:r>
              <a:rPr lang="en-US" dirty="0"/>
              <a:t>More thrust to the CCW motors</a:t>
            </a:r>
          </a:p>
          <a:p>
            <a:pPr lvl="1"/>
            <a:r>
              <a:rPr lang="en-US" dirty="0"/>
              <a:t>Less to the CW</a:t>
            </a:r>
          </a:p>
          <a:p>
            <a:r>
              <a:rPr lang="en-US" dirty="0"/>
              <a:t>Rotate CW</a:t>
            </a:r>
          </a:p>
          <a:p>
            <a:pPr lvl="1"/>
            <a:r>
              <a:rPr lang="en-US" dirty="0"/>
              <a:t>More thrust CW motors</a:t>
            </a:r>
          </a:p>
          <a:p>
            <a:pPr lvl="1"/>
            <a:r>
              <a:rPr lang="en-US" dirty="0"/>
              <a:t>Less to the CCW</a:t>
            </a:r>
          </a:p>
          <a:p>
            <a:r>
              <a:rPr lang="en-US" dirty="0"/>
              <a:t>Net thrust is constant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92E8CA-7FE2-4A4F-A51B-701E16DE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8747" y="404934"/>
            <a:ext cx="5857254" cy="584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12047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heme/theme1.xml><?xml version="1.0" encoding="utf-8"?>
<a:theme xmlns:a="http://schemas.openxmlformats.org/drawingml/2006/main" name="Office Theme">
  <a:themeElements>
    <a:clrScheme name="UCSD">
      <a:dk1>
        <a:srgbClr val="162A46"/>
      </a:dk1>
      <a:lt1>
        <a:srgbClr val="FFFFFF"/>
      </a:lt1>
      <a:dk2>
        <a:srgbClr val="01639C"/>
      </a:dk2>
      <a:lt2>
        <a:srgbClr val="FFFFFF"/>
      </a:lt2>
      <a:accent1>
        <a:srgbClr val="23B8D1"/>
      </a:accent1>
      <a:accent2>
        <a:srgbClr val="73953E"/>
      </a:accent2>
      <a:accent3>
        <a:srgbClr val="FEE70C"/>
      </a:accent3>
      <a:accent4>
        <a:srgbClr val="EE8F00"/>
      </a:accent4>
      <a:accent5>
        <a:srgbClr val="B3ACA3"/>
      </a:accent5>
      <a:accent6>
        <a:srgbClr val="C79100"/>
      </a:accent6>
      <a:hlink>
        <a:srgbClr val="0329D7"/>
      </a:hlink>
      <a:folHlink>
        <a:srgbClr val="0229D7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2D050"/>
        </a:solidFill>
        <a:ln w="19050"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sz="1600" dirty="0" err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NVSL Theme 2017" id="{D6E9A553-D005-9843-8B58-57C3B9C3396B}" vid="{225CCB03-3A51-A043-AC07-DD6D672597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>
  <documentManagement>
    <EmailTo xmlns="http://schemas.microsoft.com/sharepoint/v3">docs@archpoint.sctechies.com &amp;lt;docs@archpoint.sctechies.com&amp;gt;</EmailTo>
    <EmailSender xmlns="http://schemas.microsoft.com/sharepoint/v3">&lt;a href="mailto:acaulfie@cs.ucsd.edu"&gt;acaulfie@cs.ucsd.edu&lt;/a&gt;</EmailSender>
    <EmailFrom xmlns="http://schemas.microsoft.com/sharepoint/v3">Adrian Caulfield &lt;acaulfie@cs.ucsd.edu&gt;</EmailFrom>
    <EmailSubject xmlns="http://schemas.microsoft.com/sharepoint/v3">NVSL Slides Template</EmailSubject>
    <EmailCc xmlns="http://schemas.microsoft.com/sharepoint/v3" xsi:nil="true"/>
    <PublishingExpirationDate xmlns="http://schemas.microsoft.com/sharepoint/v3" xsi:nil="true"/>
    <PublishingStartDate xmlns="http://schemas.microsoft.com/sharepoint/v3" xsi:nil="true"/>
    <_dlc_DocId xmlns="38f6e7a2-40cf-4302-a1d0-9363e537b5a7">N65K4UY2P6DZ-8-1712</_dlc_DocId>
    <_dlc_DocIdUrl xmlns="38f6e7a2-40cf-4302-a1d0-9363e537b5a7">
      <Url>http://bit.ucsd.edu/Docs/_layouts/DocIdRedir.aspx?ID=N65K4UY2P6DZ-8-1712</Url>
      <Description>N65K4UY2P6DZ-8-1712</Description>
    </_dlc_DocIdUrl>
  </documentManagement>
</p:properti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3DBABC677EAC4EB89D0E5813CE1C97" ma:contentTypeVersion="6" ma:contentTypeDescription="Create a new document." ma:contentTypeScope="" ma:versionID="358351ca2fb9834b45991cd07a49fd66">
  <xsd:schema xmlns:xsd="http://www.w3.org/2001/XMLSchema" xmlns:xs="http://www.w3.org/2001/XMLSchema" xmlns:p="http://schemas.microsoft.com/office/2006/metadata/properties" xmlns:ns1="http://schemas.microsoft.com/sharepoint/v3" xmlns:ns2="38f6e7a2-40cf-4302-a1d0-9363e537b5a7" targetNamespace="http://schemas.microsoft.com/office/2006/metadata/properties" ma:root="true" ma:fieldsID="4bd887af3a8eb19969b1c3516fc1fc7f" ns1:_="" ns2:_="">
    <xsd:import namespace="http://schemas.microsoft.com/sharepoint/v3"/>
    <xsd:import namespace="38f6e7a2-40cf-4302-a1d0-9363e537b5a7"/>
    <xsd:element name="properties">
      <xsd:complexType>
        <xsd:sequence>
          <xsd:element name="documentManagement">
            <xsd:complexType>
              <xsd:all>
                <xsd:element ref="ns1:EmailSender" minOccurs="0"/>
                <xsd:element ref="ns1:EmailTo" minOccurs="0"/>
                <xsd:element ref="ns1:EmailCc" minOccurs="0"/>
                <xsd:element ref="ns1:EmailFrom" minOccurs="0"/>
                <xsd:element ref="ns1:EmailSubject" minOccurs="0"/>
                <xsd:element ref="ns1:PublishingStartDate" minOccurs="0"/>
                <xsd:element ref="ns1:PublishingExpirationDate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EmailSender" ma:index="8" nillable="true" ma:displayName="E-Mail Sender" ma:hidden="true" ma:internalName="EmailSender">
      <xsd:simpleType>
        <xsd:restriction base="dms:Note">
          <xsd:maxLength value="255"/>
        </xsd:restriction>
      </xsd:simpleType>
    </xsd:element>
    <xsd:element name="EmailTo" ma:index="9" nillable="true" ma:displayName="E-Mail To" ma:hidden="true" ma:internalName="EmailTo">
      <xsd:simpleType>
        <xsd:restriction base="dms:Note">
          <xsd:maxLength value="255"/>
        </xsd:restriction>
      </xsd:simpleType>
    </xsd:element>
    <xsd:element name="EmailCc" ma:index="10" nillable="true" ma:displayName="E-Mail Cc" ma:hidden="true" ma:internalName="EmailCc">
      <xsd:simpleType>
        <xsd:restriction base="dms:Note">
          <xsd:maxLength value="255"/>
        </xsd:restriction>
      </xsd:simpleType>
    </xsd:element>
    <xsd:element name="EmailFrom" ma:index="11" nillable="true" ma:displayName="E-Mail From" ma:hidden="true" ma:internalName="EmailFrom">
      <xsd:simpleType>
        <xsd:restriction base="dms:Text"/>
      </xsd:simpleType>
    </xsd:element>
    <xsd:element name="EmailSubject" ma:index="12" nillable="true" ma:displayName="E-Mail Subject" ma:hidden="true" ma:internalName="EmailSubject">
      <xsd:simpleType>
        <xsd:restriction base="dms:Text"/>
      </xsd:simpleType>
    </xsd:element>
    <xsd:element name="PublishingStartDate" ma:index="13" nillable="true" ma:displayName="Scheduling Start Date" ma:internalName="PublishingStartDate">
      <xsd:simpleType>
        <xsd:restriction base="dms:Unknown"/>
      </xsd:simpleType>
    </xsd:element>
    <xsd:element name="PublishingExpirationDate" ma:index="14" nillable="true" ma:displayName="Scheduling End Dat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f6e7a2-40cf-4302-a1d0-9363e537b5a7" elementFormDefault="qualified">
    <xsd:import namespace="http://schemas.microsoft.com/office/2006/documentManagement/types"/>
    <xsd:import namespace="http://schemas.microsoft.com/office/infopath/2007/PartnerControls"/>
    <xsd:element name="_dlc_DocId" ma:index="15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6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7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E55384-0535-4827-BEC9-C0AA0AB52BCA}">
  <ds:schemaRefs>
    <ds:schemaRef ds:uri="http://purl.org/dc/terms/"/>
    <ds:schemaRef ds:uri="http://purl.org/dc/elements/1.1/"/>
    <ds:schemaRef ds:uri="http://schemas.microsoft.com/office/2006/metadata/properties"/>
    <ds:schemaRef ds:uri="http://purl.org/dc/dcmitype/"/>
    <ds:schemaRef ds:uri="http://www.w3.org/XML/1998/namespace"/>
    <ds:schemaRef ds:uri="38f6e7a2-40cf-4302-a1d0-9363e537b5a7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ABF90320-62F0-4599-85DC-D14AF5AC78B4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5FB7DEAC-7366-45DE-8D92-51FE46985635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D0700612-5548-4C5F-B85B-1C0CBC7D8F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8f6e7a2-40cf-4302-a1d0-9363e537b5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19280</TotalTime>
  <Words>620</Words>
  <Application>Microsoft Macintosh PowerPoint</Application>
  <PresentationFormat>Widescreen</PresentationFormat>
  <Paragraphs>151</Paragraphs>
  <Slides>20</Slides>
  <Notes>1</Notes>
  <HiddenSlides>4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Myriad Pro</vt:lpstr>
      <vt:lpstr>Myriad Pro Semibold</vt:lpstr>
      <vt:lpstr>Office Theme</vt:lpstr>
      <vt:lpstr>Project Overview</vt:lpstr>
      <vt:lpstr>PowerPoint Presentation</vt:lpstr>
      <vt:lpstr>Multirotor Aircraft Components</vt:lpstr>
      <vt:lpstr>Multirotor Aircraft Components</vt:lpstr>
      <vt:lpstr>Principle Axes of an Aircraft</vt:lpstr>
      <vt:lpstr>Motor Configurations</vt:lpstr>
      <vt:lpstr>Controlling Pitch</vt:lpstr>
      <vt:lpstr>Controlling Roll</vt:lpstr>
      <vt:lpstr>Controlling Yaw</vt:lpstr>
      <vt:lpstr>Quadcopters (and the Environment) are Imperfect</vt:lpstr>
      <vt:lpstr>Closing the Loop for Controlled, Stable Flight</vt:lpstr>
      <vt:lpstr>Open vs. Closed Loop Control</vt:lpstr>
      <vt:lpstr>In Summary: Flight Requirements and Our Labs</vt:lpstr>
      <vt:lpstr>Our Project</vt:lpstr>
      <vt:lpstr>The Hardware You will Build</vt:lpstr>
      <vt:lpstr>The Hardware You Will Build</vt:lpstr>
      <vt:lpstr>Flight Computer: ATmega128RFA1 microcontroller</vt:lpstr>
      <vt:lpstr>Inertial Measurement Unit</vt:lpstr>
      <vt:lpstr>Power Supply</vt:lpstr>
      <vt:lpstr>Motors and Props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NVSL Powerpoint Template</dc:title>
  <dc:creator>Swanson, Steven</dc:creator>
  <cp:lastModifiedBy>Swanson, Steven</cp:lastModifiedBy>
  <cp:revision>44</cp:revision>
  <cp:lastPrinted>2017-05-11T20:43:55Z</cp:lastPrinted>
  <dcterms:created xsi:type="dcterms:W3CDTF">2019-07-17T06:14:48Z</dcterms:created>
  <dcterms:modified xsi:type="dcterms:W3CDTF">2022-01-04T18:57:56Z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0x0101002F3DBABC677EAC4EB89D0E5813CE1C97</vt:lpwstr>
  </property>
  <property fmtid="{D5CDD505-2E9C-101B-9397-08002B2CF9AE}" pid="3" name="_dlc_DocIdItemGuid">
    <vt:lpwstr>672fea0e-6365-4b73-84cc-a1c7a9616c94</vt:lpwstr>
  </property>
</Properties>
</file>